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56" r:id="rId3"/>
    <p:sldId id="257" r:id="rId4"/>
    <p:sldId id="274" r:id="rId5"/>
    <p:sldId id="261" r:id="rId6"/>
    <p:sldId id="273" r:id="rId7"/>
    <p:sldId id="275" r:id="rId8"/>
    <p:sldId id="276" r:id="rId9"/>
    <p:sldId id="277" r:id="rId10"/>
    <p:sldId id="278" r:id="rId11"/>
    <p:sldId id="270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anum Gothic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Nanum Gothic Bold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643281">
            <a:off x="-567873" y="2939774"/>
            <a:ext cx="22979922" cy="10739927"/>
          </a:xfrm>
          <a:prstGeom prst="rect">
            <a:avLst/>
          </a:prstGeom>
          <a:solidFill>
            <a:srgbClr val="5034C4"/>
          </a:solidFill>
        </p:spPr>
      </p:sp>
      <p:sp>
        <p:nvSpPr>
          <p:cNvPr id="3" name="Freeform 3"/>
          <p:cNvSpPr/>
          <p:nvPr/>
        </p:nvSpPr>
        <p:spPr>
          <a:xfrm>
            <a:off x="1028700" y="1203650"/>
            <a:ext cx="6313310" cy="6626566"/>
          </a:xfrm>
          <a:custGeom>
            <a:avLst/>
            <a:gdLst/>
            <a:ahLst/>
            <a:cxnLst/>
            <a:rect l="l" t="t" r="r" b="b"/>
            <a:pathLst>
              <a:path w="6313310" h="6626566">
                <a:moveTo>
                  <a:pt x="0" y="0"/>
                </a:moveTo>
                <a:lnTo>
                  <a:pt x="6313310" y="0"/>
                </a:lnTo>
                <a:lnTo>
                  <a:pt x="6313310" y="6626566"/>
                </a:lnTo>
                <a:lnTo>
                  <a:pt x="0" y="662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1003" y="5934500"/>
            <a:ext cx="7621597" cy="161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6"/>
              </a:lnSpc>
            </a:pPr>
            <a:r>
              <a:rPr lang="en-US" sz="10505">
                <a:solidFill>
                  <a:srgbClr val="C3EBEF"/>
                </a:solidFill>
                <a:ea typeface="Nanum Gothic Bold"/>
              </a:rPr>
              <a:t>기술의 이점</a:t>
            </a:r>
          </a:p>
        </p:txBody>
      </p:sp>
      <p:sp>
        <p:nvSpPr>
          <p:cNvPr id="5" name="Freeform 5"/>
          <p:cNvSpPr/>
          <p:nvPr/>
        </p:nvSpPr>
        <p:spPr>
          <a:xfrm>
            <a:off x="8269954" y="1646458"/>
            <a:ext cx="2608193" cy="2209851"/>
          </a:xfrm>
          <a:custGeom>
            <a:avLst/>
            <a:gdLst/>
            <a:ahLst/>
            <a:cxnLst/>
            <a:rect l="l" t="t" r="r" b="b"/>
            <a:pathLst>
              <a:path w="2608193" h="2209851">
                <a:moveTo>
                  <a:pt x="0" y="0"/>
                </a:moveTo>
                <a:lnTo>
                  <a:pt x="2608193" y="0"/>
                </a:lnTo>
                <a:lnTo>
                  <a:pt x="2608193" y="2209851"/>
                </a:lnTo>
                <a:lnTo>
                  <a:pt x="0" y="2209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31900" y="568361"/>
            <a:ext cx="1239902" cy="1532463"/>
          </a:xfrm>
          <a:custGeom>
            <a:avLst/>
            <a:gdLst/>
            <a:ahLst/>
            <a:cxnLst/>
            <a:rect l="l" t="t" r="r" b="b"/>
            <a:pathLst>
              <a:path w="1239902" h="1532463">
                <a:moveTo>
                  <a:pt x="0" y="0"/>
                </a:moveTo>
                <a:lnTo>
                  <a:pt x="1239902" y="0"/>
                </a:lnTo>
                <a:lnTo>
                  <a:pt x="1239902" y="1532463"/>
                </a:lnTo>
                <a:lnTo>
                  <a:pt x="0" y="1532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8504"/>
          <a:stretch/>
        </p:blipFill>
        <p:spPr>
          <a:xfrm>
            <a:off x="533400" y="1028700"/>
            <a:ext cx="17145001" cy="771857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33400" y="342900"/>
            <a:ext cx="5170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solidFill>
                  <a:srgbClr val="7AC7CF"/>
                </a:solidFill>
                <a:latin typeface="Nanum Gothic Bold"/>
              </a:rPr>
              <a:t>00. </a:t>
            </a:r>
            <a:r>
              <a:rPr lang="ko-KR" altLang="en-US" sz="4400" dirty="0" smtClean="0">
                <a:solidFill>
                  <a:srgbClr val="7AC7CF"/>
                </a:solidFill>
                <a:latin typeface="Nanum Gothic Bold"/>
              </a:rPr>
              <a:t>장바구니</a:t>
            </a:r>
            <a:endParaRPr lang="ko-KR" altLang="en-US" sz="4400" dirty="0">
              <a:solidFill>
                <a:srgbClr val="7AC7CF"/>
              </a:solidFill>
              <a:latin typeface="Nanum Gothic Bold"/>
            </a:endParaRPr>
          </a:p>
        </p:txBody>
      </p:sp>
      <p:cxnSp>
        <p:nvCxnSpPr>
          <p:cNvPr id="6" name="꺾인 연결선 5"/>
          <p:cNvCxnSpPr/>
          <p:nvPr/>
        </p:nvCxnSpPr>
        <p:spPr>
          <a:xfrm>
            <a:off x="1371601" y="5212081"/>
            <a:ext cx="4191000" cy="2133600"/>
          </a:xfrm>
          <a:prstGeom prst="bentConnector3">
            <a:avLst>
              <a:gd name="adj1" fmla="val 1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039600" y="6134100"/>
            <a:ext cx="5562600" cy="8781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체크박스에 체크된 상품의 금액만 아래의 금액 상자에 합계되어 바인딩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49630" y="8076111"/>
            <a:ext cx="142494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/>
          <p:nvPr/>
        </p:nvCxnSpPr>
        <p:spPr>
          <a:xfrm>
            <a:off x="1219200" y="8533311"/>
            <a:ext cx="2819400" cy="572589"/>
          </a:xfrm>
          <a:prstGeom prst="bentConnector3">
            <a:avLst>
              <a:gd name="adj1" fmla="val 8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8623660"/>
            <a:ext cx="5562600" cy="8781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삭제 버튼 클릭 시 체크된 상품만 장바구니 페이지에서 사라지고 </a:t>
            </a:r>
            <a:r>
              <a:rPr lang="en-US" altLang="ko-KR" dirty="0" smtClean="0"/>
              <a:t>basket </a:t>
            </a:r>
            <a:r>
              <a:rPr lang="ko-KR" altLang="en-US" dirty="0" smtClean="0"/>
              <a:t>테이블에서 삭제된다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500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2068" y="3303479"/>
            <a:ext cx="9111069" cy="3680041"/>
            <a:chOff x="0" y="0"/>
            <a:chExt cx="12148092" cy="4906722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2148092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ea typeface="Nanum Gothic Bold"/>
                </a:rPr>
                <a:t>질문이 </a:t>
              </a:r>
            </a:p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ea typeface="Nanum Gothic Bold"/>
                </a:rPr>
                <a:t>있으신가요?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20922"/>
              <a:ext cx="1214809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Nanum Gothic"/>
                </a:rPr>
                <a:t>저희에게 보내 주세요! 유익한 시간이 되셨길 바랍니다.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081672" y="1971850"/>
            <a:ext cx="4336510" cy="6343300"/>
          </a:xfrm>
          <a:custGeom>
            <a:avLst/>
            <a:gdLst/>
            <a:ahLst/>
            <a:cxnLst/>
            <a:rect l="l" t="t" r="r" b="b"/>
            <a:pathLst>
              <a:path w="4336510" h="6343300">
                <a:moveTo>
                  <a:pt x="0" y="0"/>
                </a:moveTo>
                <a:lnTo>
                  <a:pt x="4336510" y="0"/>
                </a:lnTo>
                <a:lnTo>
                  <a:pt x="4336510" y="6343300"/>
                </a:lnTo>
                <a:lnTo>
                  <a:pt x="0" y="634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45308" y="7612069"/>
            <a:ext cx="18578615" cy="3026928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8216206" y="1449606"/>
            <a:ext cx="8487032" cy="4866313"/>
            <a:chOff x="0" y="0"/>
            <a:chExt cx="11316042" cy="6488418"/>
          </a:xfrm>
        </p:grpSpPr>
        <p:sp>
          <p:nvSpPr>
            <p:cNvPr id="4" name="TextBox 4"/>
            <p:cNvSpPr txBox="1"/>
            <p:nvPr/>
          </p:nvSpPr>
          <p:spPr>
            <a:xfrm>
              <a:off x="0" y="1144893"/>
              <a:ext cx="11316042" cy="356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559"/>
                </a:lnSpc>
              </a:pPr>
              <a:r>
                <a:rPr lang="en-US" sz="8799">
                  <a:solidFill>
                    <a:srgbClr val="FFFFFF"/>
                  </a:solidFill>
                  <a:ea typeface="Nanum Gothic Bold"/>
                </a:rPr>
                <a:t>최첨단 </a:t>
              </a:r>
            </a:p>
            <a:p>
              <a:pPr>
                <a:lnSpc>
                  <a:spcPts val="10559"/>
                </a:lnSpc>
              </a:pPr>
              <a:r>
                <a:rPr lang="en-US" sz="8799">
                  <a:solidFill>
                    <a:srgbClr val="FFFFFF"/>
                  </a:solidFill>
                  <a:ea typeface="Nanum Gothic Bold"/>
                </a:rPr>
                <a:t>기술의 영향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1316042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62">
                  <a:solidFill>
                    <a:srgbClr val="FFFFFF"/>
                  </a:solidFill>
                  <a:ea typeface="Nanum Gothic"/>
                </a:rPr>
                <a:t>비즈니스와 업무 공간의 재구성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557806" y="831895"/>
            <a:ext cx="5503176" cy="8623210"/>
          </a:xfrm>
          <a:custGeom>
            <a:avLst/>
            <a:gdLst/>
            <a:ahLst/>
            <a:cxnLst/>
            <a:rect l="l" t="t" r="r" b="b"/>
            <a:pathLst>
              <a:path w="5503176" h="8623210">
                <a:moveTo>
                  <a:pt x="0" y="0"/>
                </a:moveTo>
                <a:lnTo>
                  <a:pt x="5503176" y="0"/>
                </a:lnTo>
                <a:lnTo>
                  <a:pt x="5503176" y="8623210"/>
                </a:lnTo>
                <a:lnTo>
                  <a:pt x="0" y="8623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216206" y="8675319"/>
            <a:ext cx="8487032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u="sng">
                <a:solidFill>
                  <a:srgbClr val="5034C4"/>
                </a:solidFill>
                <a:ea typeface="Nanum Gothic"/>
              </a:rPr>
              <a:t>효율성과 생산성 및 더 나은 결과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1473" y="3718760"/>
            <a:ext cx="6194541" cy="2849480"/>
            <a:chOff x="0" y="0"/>
            <a:chExt cx="8259388" cy="379930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7145"/>
              <a:ext cx="8259388" cy="2054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20"/>
                </a:lnSpc>
              </a:pPr>
              <a:r>
                <a:rPr lang="en-US" sz="10100">
                  <a:solidFill>
                    <a:srgbClr val="5034C4"/>
                  </a:solidFill>
                  <a:ea typeface="Nanum Gothic Bold"/>
                </a:rPr>
                <a:t>장점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06658"/>
              <a:ext cx="8259388" cy="129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5034C4"/>
                  </a:solidFill>
                  <a:ea typeface="Nanum Gothic"/>
                </a:rPr>
                <a:t>기술이 비즈니스와 직장에 미치는 </a:t>
              </a:r>
            </a:p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5034C4"/>
                  </a:solidFill>
                  <a:ea typeface="Nanum Gothic"/>
                </a:rPr>
                <a:t>긍정적이고 지속적인 영향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29810" y="207962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더욱 신속해진 운영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82060" y="204787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dirty="0">
                <a:solidFill>
                  <a:srgbClr val="7AC7CF"/>
                </a:solidFill>
                <a:latin typeface="Nanum Gothic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29810" y="320738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정확성과 더욱 쉬워진 유지 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82060" y="317563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7AC7CF"/>
                </a:solidFill>
                <a:latin typeface="Nanum Gothic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29810" y="433514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경쟁력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82060" y="430339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7AC7CF"/>
                </a:solidFill>
                <a:latin typeface="Nanum Gothic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29810" y="546290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효과적인 커뮤니케이션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82060" y="543115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7AC7CF"/>
                </a:solidFill>
                <a:latin typeface="Nanum Gothic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29810" y="659066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업계 관련성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82060" y="655891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7AC7CF"/>
                </a:solidFill>
                <a:latin typeface="Nanum Gothic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29810" y="7718425"/>
            <a:ext cx="624932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34C4"/>
                </a:solidFill>
                <a:ea typeface="Nanum Gothic"/>
              </a:rPr>
              <a:t>트래킹과 모니터링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2060" y="7686675"/>
            <a:ext cx="6676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7AC7CF"/>
                </a:solidFill>
                <a:latin typeface="Nanum Gothic Bold"/>
              </a:rPr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t="5755" r="1253" b="2356"/>
          <a:stretch/>
        </p:blipFill>
        <p:spPr>
          <a:xfrm>
            <a:off x="1188351" y="181593"/>
            <a:ext cx="6823309" cy="10105407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8944877" y="-190500"/>
            <a:ext cx="9382312" cy="10732365"/>
          </a:xfrm>
          <a:prstGeom prst="rect">
            <a:avLst/>
          </a:prstGeom>
          <a:solidFill>
            <a:srgbClr val="5034C4">
              <a:alpha val="4706"/>
            </a:srgbClr>
          </a:solidFill>
        </p:spPr>
      </p:sp>
      <p:sp>
        <p:nvSpPr>
          <p:cNvPr id="21" name="직사각형 20"/>
          <p:cNvSpPr/>
          <p:nvPr/>
        </p:nvSpPr>
        <p:spPr>
          <a:xfrm>
            <a:off x="533400" y="342900"/>
            <a:ext cx="5170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solidFill>
                  <a:srgbClr val="7AC7CF"/>
                </a:solidFill>
                <a:latin typeface="Nanum Gothic Bold"/>
              </a:rPr>
              <a:t>01</a:t>
            </a:r>
            <a:r>
              <a:rPr lang="en-US" altLang="ko-KR" sz="4400" dirty="0">
                <a:solidFill>
                  <a:srgbClr val="7AC7CF"/>
                </a:solidFill>
                <a:latin typeface="Nanum Gothic Bold"/>
              </a:rPr>
              <a:t>. </a:t>
            </a:r>
            <a:r>
              <a:rPr lang="ko-KR" altLang="en-US" sz="4400" dirty="0">
                <a:solidFill>
                  <a:srgbClr val="7AC7CF"/>
                </a:solidFill>
                <a:latin typeface="Nanum Gothic Bold"/>
              </a:rPr>
              <a:t>회원가입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042" y="304799"/>
            <a:ext cx="6009158" cy="3178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2362200" y="1366516"/>
            <a:ext cx="4191000" cy="1719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6553200" y="1333500"/>
            <a:ext cx="2708954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262154" y="3694072"/>
            <a:ext cx="6130246" cy="7232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유효성 검사 구현</a:t>
            </a:r>
            <a:endParaRPr lang="en-US" altLang="ko-KR" sz="1600" dirty="0" smtClean="0"/>
          </a:p>
          <a:p>
            <a:endParaRPr lang="en-US" altLang="ko-KR" sz="900" dirty="0" smtClean="0"/>
          </a:p>
          <a:p>
            <a:r>
              <a:rPr lang="ko-KR" altLang="en-US" sz="1600" dirty="0" smtClean="0"/>
              <a:t>유효성에 맞지 않게 입력 시 에러메시지를 띄운다</a:t>
            </a:r>
            <a:endParaRPr lang="ko-KR" altLang="en-US" sz="16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rcRect b="7860"/>
          <a:stretch/>
        </p:blipFill>
        <p:spPr>
          <a:xfrm>
            <a:off x="7119066" y="4804458"/>
            <a:ext cx="5022858" cy="4611928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5181600" y="5961470"/>
            <a:ext cx="1339085" cy="577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6520685" y="5904238"/>
            <a:ext cx="798847" cy="242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rcRect l="5774"/>
          <a:stretch/>
        </p:blipFill>
        <p:spPr>
          <a:xfrm>
            <a:off x="12268200" y="4859975"/>
            <a:ext cx="5791201" cy="238246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2289850" y="7445765"/>
            <a:ext cx="5486400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주소검색기능</a:t>
            </a:r>
            <a:endParaRPr lang="en-US" altLang="ko-KR" sz="1600" dirty="0" smtClean="0"/>
          </a:p>
          <a:p>
            <a:endParaRPr lang="en-US" altLang="ko-KR" sz="800" dirty="0" smtClean="0"/>
          </a:p>
          <a:p>
            <a:r>
              <a:rPr lang="ko-KR" altLang="en-US" sz="1600" dirty="0" smtClean="0"/>
              <a:t>우편번호 검색 버튼 클릭 시 주소 검색 모달창이 열리고 검색한 주소가 회원가입폼에 바인딩 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3636033" y="6362700"/>
            <a:ext cx="419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664040" y="5571130"/>
            <a:ext cx="24421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56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69" y="1409155"/>
            <a:ext cx="6117377" cy="2743745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8997805" y="-176200"/>
            <a:ext cx="9382312" cy="10732365"/>
          </a:xfrm>
          <a:prstGeom prst="rect">
            <a:avLst/>
          </a:prstGeom>
          <a:solidFill>
            <a:srgbClr val="5034C4">
              <a:alpha val="4706"/>
            </a:srgbClr>
          </a:solidFill>
        </p:spPr>
      </p:sp>
      <p:sp>
        <p:nvSpPr>
          <p:cNvPr id="21" name="직사각형 20"/>
          <p:cNvSpPr/>
          <p:nvPr/>
        </p:nvSpPr>
        <p:spPr>
          <a:xfrm>
            <a:off x="533400" y="342900"/>
            <a:ext cx="5170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solidFill>
                  <a:srgbClr val="7AC7CF"/>
                </a:solidFill>
                <a:latin typeface="Nanum Gothic Bold"/>
              </a:rPr>
              <a:t>01</a:t>
            </a:r>
            <a:r>
              <a:rPr lang="en-US" altLang="ko-KR" sz="4400" dirty="0">
                <a:solidFill>
                  <a:srgbClr val="7AC7CF"/>
                </a:solidFill>
                <a:latin typeface="Nanum Gothic Bold"/>
              </a:rPr>
              <a:t>. </a:t>
            </a:r>
            <a:r>
              <a:rPr lang="ko-KR" altLang="en-US" sz="4400" dirty="0">
                <a:solidFill>
                  <a:srgbClr val="7AC7CF"/>
                </a:solidFill>
                <a:latin typeface="Nanum Gothic Bold"/>
              </a:rPr>
              <a:t>회원가입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809" y="568740"/>
            <a:ext cx="5278978" cy="195162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58" name="TextBox 57"/>
          <p:cNvSpPr txBox="1"/>
          <p:nvPr/>
        </p:nvSpPr>
        <p:spPr>
          <a:xfrm>
            <a:off x="9314489" y="3989654"/>
            <a:ext cx="7152516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회원가입 버튼</a:t>
            </a:r>
            <a:endParaRPr lang="en-US" altLang="ko-KR" sz="1600" dirty="0" smtClean="0"/>
          </a:p>
          <a:p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아이디 중복 시 중복된 아이디를 알리는 알림 창이 뜨고 성공 시 성공 알림 창이 뜨며 유효성 검사를 통과하지 못하거나 비어져 있는 필수 값이 있을 시 해당 입력 박스로 포커스 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070923"/>
            <a:ext cx="17983200" cy="1771906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4101737" y="2920637"/>
            <a:ext cx="2667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7063" y="900435"/>
            <a:ext cx="5402337" cy="2020202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1098" y="2815862"/>
            <a:ext cx="4819650" cy="1047750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cxnSp>
        <p:nvCxnSpPr>
          <p:cNvPr id="66" name="직선 화살표 연결선 65"/>
          <p:cNvCxnSpPr/>
          <p:nvPr/>
        </p:nvCxnSpPr>
        <p:spPr>
          <a:xfrm flipV="1">
            <a:off x="6768737" y="2781027"/>
            <a:ext cx="1108788" cy="403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144910" y="2560679"/>
            <a:ext cx="7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altLang="ko-K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34200" y="354568"/>
            <a:ext cx="7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561999" y="660889"/>
            <a:ext cx="65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4800" y="8340269"/>
            <a:ext cx="8382000" cy="383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성공 시 </a:t>
            </a:r>
            <a:r>
              <a:rPr lang="en-US" altLang="ko-KR" dirty="0" smtClean="0"/>
              <a:t>Essa_member </a:t>
            </a:r>
            <a:r>
              <a:rPr lang="ko-KR" altLang="en-US" dirty="0" smtClean="0"/>
              <a:t>테이블에 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회원 정보가 저장된다</a:t>
            </a:r>
            <a:r>
              <a:rPr lang="en-US" altLang="ko-KR" dirty="0" smtClean="0"/>
              <a:t>.</a:t>
            </a:r>
            <a:endParaRPr lang="en-US" altLang="ko-KR" sz="1600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33400" y="342900"/>
            <a:ext cx="5170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solidFill>
                  <a:srgbClr val="7AC7CF"/>
                </a:solidFill>
                <a:latin typeface="Nanum Gothic Bold"/>
              </a:rPr>
              <a:t>00. </a:t>
            </a:r>
            <a:r>
              <a:rPr lang="ko-KR" altLang="en-US" sz="4400" dirty="0" smtClean="0">
                <a:solidFill>
                  <a:srgbClr val="7AC7CF"/>
                </a:solidFill>
                <a:latin typeface="Nanum Gothic Bold"/>
              </a:rPr>
              <a:t>상세페이지</a:t>
            </a:r>
            <a:endParaRPr lang="ko-KR" altLang="en-US" sz="4400" dirty="0">
              <a:solidFill>
                <a:srgbClr val="7AC7CF"/>
              </a:solidFill>
              <a:latin typeface="Nanum Gothic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62100"/>
            <a:ext cx="6738797" cy="6705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617" y="1753703"/>
            <a:ext cx="5105400" cy="6566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2410346"/>
            <a:ext cx="10005275" cy="4191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86400" y="2171700"/>
            <a:ext cx="14478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>
            <a:off x="6934200" y="3314700"/>
            <a:ext cx="762000" cy="2286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96200" y="6677300"/>
            <a:ext cx="9829800" cy="4626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메인 페이지나 </a:t>
            </a:r>
            <a:r>
              <a:rPr lang="en-US" altLang="ko-KR" dirty="0" smtClean="0"/>
              <a:t>PRODUCT</a:t>
            </a:r>
            <a:r>
              <a:rPr lang="ko-KR" altLang="en-US" dirty="0" smtClean="0"/>
              <a:t>페이지에서 제품 </a:t>
            </a:r>
            <a:r>
              <a:rPr lang="ko-KR" altLang="en-US" dirty="0"/>
              <a:t>사진을</a:t>
            </a:r>
            <a:r>
              <a:rPr lang="ko-KR" altLang="en-US" dirty="0" smtClean="0"/>
              <a:t> 클릭 하면 해당 제품의 상세 페이지로 이동한다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62709" y="1776831"/>
            <a:ext cx="4258492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제품마다 다르게 설정한 제품 코드를 사용해 연결 시킨 상세페이지</a:t>
            </a:r>
            <a:endParaRPr lang="ko-KR" altLang="en-US" sz="1600" dirty="0"/>
          </a:p>
        </p:txBody>
      </p:sp>
      <p:sp>
        <p:nvSpPr>
          <p:cNvPr id="10" name="타원 9"/>
          <p:cNvSpPr/>
          <p:nvPr/>
        </p:nvSpPr>
        <p:spPr>
          <a:xfrm>
            <a:off x="11658600" y="1864722"/>
            <a:ext cx="381000" cy="4185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08" y="1278759"/>
            <a:ext cx="5358681" cy="3922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5201659"/>
            <a:ext cx="6076950" cy="4972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048759"/>
            <a:ext cx="5715000" cy="43108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33400" y="342900"/>
            <a:ext cx="5170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solidFill>
                  <a:srgbClr val="7AC7CF"/>
                </a:solidFill>
                <a:latin typeface="Nanum Gothic Bold"/>
              </a:rPr>
              <a:t>00. </a:t>
            </a:r>
            <a:r>
              <a:rPr lang="ko-KR" altLang="en-US" sz="4400" dirty="0" smtClean="0">
                <a:solidFill>
                  <a:srgbClr val="7AC7CF"/>
                </a:solidFill>
                <a:latin typeface="Nanum Gothic Bold"/>
              </a:rPr>
              <a:t>장바구니</a:t>
            </a:r>
            <a:endParaRPr lang="ko-KR" altLang="en-US" sz="4400" dirty="0">
              <a:solidFill>
                <a:srgbClr val="7AC7CF"/>
              </a:solidFill>
              <a:latin typeface="Nanum Gothic 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57400" y="4249159"/>
            <a:ext cx="2743200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00104" y="9030162"/>
            <a:ext cx="2286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43871" y="1372841"/>
            <a:ext cx="5029200" cy="18987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메인</a:t>
            </a:r>
            <a:r>
              <a:rPr lang="en-US" altLang="ko-KR" sz="1600" dirty="0" smtClean="0"/>
              <a:t>,PRODUCT </a:t>
            </a:r>
            <a:r>
              <a:rPr lang="ko-KR" altLang="en-US" sz="1600" dirty="0" smtClean="0"/>
              <a:t>페이지에서 상품이미지에 커서를 올릴 시 나오는 버튼이나 상세페이지에서 보이는 장바구니 버튼을 클릭하면 장바구니에 담을 모달창이 띄워진다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모달창에서 옵션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수량을 선택하고 확인버튼을 누르면 장바구니에 상품이 담기게 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3647848" y="3467100"/>
            <a:ext cx="4038827" cy="782059"/>
          </a:xfrm>
          <a:prstGeom prst="bentConnector3">
            <a:avLst>
              <a:gd name="adj1" fmla="val -854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4953000" y="4662232"/>
            <a:ext cx="2819400" cy="4367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5352399"/>
            <a:ext cx="7315200" cy="35802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52017" y="9189303"/>
            <a:ext cx="6019800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장바구니에 상품을 담으면 사용자의 아이디와 함께 상품 정보가 </a:t>
            </a:r>
            <a:r>
              <a:rPr lang="en-US" altLang="ko-KR" sz="1600" dirty="0" smtClean="0"/>
              <a:t>basket </a:t>
            </a:r>
            <a:r>
              <a:rPr lang="ko-KR" altLang="en-US" sz="1600" dirty="0" smtClean="0"/>
              <a:t>테이블에 들어간다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0428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3873"/>
          <a:stretch/>
        </p:blipFill>
        <p:spPr>
          <a:xfrm>
            <a:off x="228599" y="378823"/>
            <a:ext cx="11480915" cy="50694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33400" y="342900"/>
            <a:ext cx="5170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solidFill>
                  <a:srgbClr val="7AC7CF"/>
                </a:solidFill>
                <a:latin typeface="Nanum Gothic Bold"/>
              </a:rPr>
              <a:t>00. </a:t>
            </a:r>
            <a:r>
              <a:rPr lang="ko-KR" altLang="en-US" sz="4400" dirty="0" smtClean="0">
                <a:solidFill>
                  <a:srgbClr val="7AC7CF"/>
                </a:solidFill>
                <a:latin typeface="Nanum Gothic Bold"/>
              </a:rPr>
              <a:t>장바구니</a:t>
            </a:r>
            <a:endParaRPr lang="ko-KR" altLang="en-US" sz="4400" dirty="0">
              <a:solidFill>
                <a:srgbClr val="7AC7CF"/>
              </a:solidFill>
              <a:latin typeface="Nanum Gothic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15133" b="29496"/>
          <a:stretch/>
        </p:blipFill>
        <p:spPr>
          <a:xfrm>
            <a:off x="2286000" y="5905500"/>
            <a:ext cx="14607499" cy="3733800"/>
          </a:xfrm>
          <a:prstGeom prst="rect">
            <a:avLst/>
          </a:prstGeom>
        </p:spPr>
      </p:pic>
      <p:cxnSp>
        <p:nvCxnSpPr>
          <p:cNvPr id="28" name="꺾인 연결선 27"/>
          <p:cNvCxnSpPr/>
          <p:nvPr/>
        </p:nvCxnSpPr>
        <p:spPr>
          <a:xfrm rot="16200000" flipH="1">
            <a:off x="-571499" y="4229101"/>
            <a:ext cx="5333998" cy="1752599"/>
          </a:xfrm>
          <a:prstGeom prst="bentConnector3">
            <a:avLst>
              <a:gd name="adj1" fmla="val 10020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618052" y="5418603"/>
            <a:ext cx="64008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장바구니에 상품을 담으면 장바구니 페이지에 상품이 담긴다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04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33400" y="342900"/>
            <a:ext cx="51702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solidFill>
                  <a:srgbClr val="7AC7CF"/>
                </a:solidFill>
                <a:latin typeface="Nanum Gothic Bold"/>
              </a:rPr>
              <a:t>00. </a:t>
            </a:r>
            <a:r>
              <a:rPr lang="ko-KR" altLang="en-US" sz="4400" dirty="0" smtClean="0">
                <a:solidFill>
                  <a:srgbClr val="7AC7CF"/>
                </a:solidFill>
                <a:latin typeface="Nanum Gothic Bold"/>
              </a:rPr>
              <a:t>장바구니</a:t>
            </a:r>
            <a:endParaRPr lang="ko-KR" altLang="en-US" sz="4400" dirty="0">
              <a:solidFill>
                <a:srgbClr val="7AC7CF"/>
              </a:solidFill>
              <a:latin typeface="Nanum Gothic Bold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51805"/>
          <a:stretch/>
        </p:blipFill>
        <p:spPr>
          <a:xfrm>
            <a:off x="8453046" y="1866900"/>
            <a:ext cx="9782702" cy="2895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333500"/>
            <a:ext cx="6534150" cy="4762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6515100"/>
            <a:ext cx="16992600" cy="239607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701348" y="3480163"/>
            <a:ext cx="13716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4" idx="1"/>
          </p:cNvCxnSpPr>
          <p:nvPr/>
        </p:nvCxnSpPr>
        <p:spPr>
          <a:xfrm flipH="1" flipV="1">
            <a:off x="7777298" y="3727813"/>
            <a:ext cx="1924050" cy="19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105400" y="5829300"/>
            <a:ext cx="0" cy="838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81201" y="4780784"/>
            <a:ext cx="8916199" cy="8781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옵션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수량 변경 버튼 클릭 시 모달창이 뜨고 </a:t>
            </a:r>
            <a:r>
              <a:rPr lang="ko-KR" altLang="en-US" dirty="0"/>
              <a:t>옵션과 </a:t>
            </a:r>
            <a:r>
              <a:rPr lang="ko-KR" altLang="en-US" dirty="0" smtClean="0"/>
              <a:t>수량 변경이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변경한 값은 </a:t>
            </a:r>
            <a:r>
              <a:rPr lang="en-US" altLang="ko-KR" dirty="0" smtClean="0"/>
              <a:t>basket </a:t>
            </a:r>
            <a:r>
              <a:rPr lang="ko-KR" altLang="en-US" dirty="0" smtClean="0"/>
              <a:t>테이블에서도 수정된다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0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270</Words>
  <Application>Microsoft Office PowerPoint</Application>
  <PresentationFormat>사용자 지정</PresentationFormat>
  <Paragraphs>51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Calibri</vt:lpstr>
      <vt:lpstr>Nanum Gothic</vt:lpstr>
      <vt:lpstr>맑은 고딕</vt:lpstr>
      <vt:lpstr>Nanum Gothic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청록색 아이소메트릭 요소 및 모형 비즈니스와 직장에서의 기술 기술 프레젠테이션</dc:title>
  <dc:creator>Administrator</dc:creator>
  <cp:lastModifiedBy>user</cp:lastModifiedBy>
  <cp:revision>32</cp:revision>
  <dcterms:created xsi:type="dcterms:W3CDTF">2006-08-16T00:00:00Z</dcterms:created>
  <dcterms:modified xsi:type="dcterms:W3CDTF">2023-07-14T06:21:03Z</dcterms:modified>
  <dc:identifier>DAFogh3OC88</dc:identifier>
</cp:coreProperties>
</file>